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5" r:id="rId3"/>
    <p:sldId id="319" r:id="rId4"/>
    <p:sldId id="312" r:id="rId5"/>
    <p:sldId id="318" r:id="rId6"/>
    <p:sldId id="321" r:id="rId7"/>
    <p:sldId id="322" r:id="rId8"/>
    <p:sldId id="323" r:id="rId9"/>
    <p:sldId id="324" r:id="rId10"/>
    <p:sldId id="325" r:id="rId11"/>
    <p:sldId id="320" r:id="rId12"/>
    <p:sldId id="258" r:id="rId13"/>
    <p:sldId id="314" r:id="rId14"/>
    <p:sldId id="317" r:id="rId15"/>
    <p:sldId id="301" r:id="rId16"/>
    <p:sldId id="299" r:id="rId17"/>
    <p:sldId id="270" r:id="rId18"/>
    <p:sldId id="302" r:id="rId19"/>
    <p:sldId id="271" r:id="rId20"/>
    <p:sldId id="315" r:id="rId21"/>
    <p:sldId id="300" r:id="rId22"/>
    <p:sldId id="257" r:id="rId23"/>
    <p:sldId id="313" r:id="rId24"/>
    <p:sldId id="307" r:id="rId25"/>
    <p:sldId id="303" r:id="rId26"/>
    <p:sldId id="292" r:id="rId27"/>
    <p:sldId id="287" r:id="rId28"/>
    <p:sldId id="265" r:id="rId29"/>
    <p:sldId id="297" r:id="rId30"/>
    <p:sldId id="304" r:id="rId31"/>
    <p:sldId id="291" r:id="rId32"/>
    <p:sldId id="31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68" d="100"/>
          <a:sy n="68" d="100"/>
        </p:scale>
        <p:origin x="66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95-4A3F-A1F5-C8F2763EB7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95-4A3F-A1F5-C8F2763EB76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95-4A3F-A1F5-C8F2763EB76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595-4A3F-A1F5-C8F2763EB76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95-4A3F-A1F5-C8F2763EB7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753-4015-A815-D13E9B9C7C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753-4015-A815-D13E9B9C7C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753-4015-A815-D13E9B9C7C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753-4015-A815-D13E9B9C7C9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</c:v>
                </c:pt>
                <c:pt idx="1">
                  <c:v>6.2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53-4015-A815-D13E9B9C7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E6-47B4-805D-81B5F3CE8A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E6-47B4-805D-81B5F3CE8A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E6-47B4-805D-81B5F3CE8A3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E6-47B4-805D-81B5F3CE8A3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2.2000000000000002</c:v>
                </c:pt>
                <c:pt idx="1">
                  <c:v>3.2</c:v>
                </c:pt>
                <c:pt idx="2">
                  <c:v>6.4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E6-47B4-805D-81B5F3CE8A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나눔바른고딕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나눔바른고딕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402542" y="4908237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강수경  김민진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48490" y="4219427"/>
            <a:ext cx="28950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spc="-300" dirty="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IDTasty Road</a:t>
            </a:r>
            <a:endParaRPr lang="ko-KR" altLang="en-US" sz="4000" b="1" spc="-300" dirty="0">
              <a:solidFill>
                <a:schemeClr val="accent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스토리보드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1678831"/>
            <a:ext cx="743043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6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1496" y="5060255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메뉴 선정 시간 단축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1403" y="5060255"/>
            <a:ext cx="174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맛집</a:t>
            </a:r>
            <a:r>
              <a:rPr lang="en-US" altLang="ko-KR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정보 공유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03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기대효과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0" y="2618167"/>
            <a:ext cx="1621666" cy="1621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83" y="2526727"/>
            <a:ext cx="1654018" cy="16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1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63064" y="447985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42732" y="4219427"/>
            <a:ext cx="6306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요리 프로그램</a:t>
            </a:r>
            <a:r>
              <a:rPr lang="en-US" altLang="ko-KR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인기요인 분석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4883970" y="4908237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2"/>
                </a:solidFill>
                <a:latin typeface="나눔바른고딕"/>
              </a:rPr>
              <a:t>XXX</a:t>
            </a:r>
            <a:r>
              <a:rPr lang="ko-KR" altLang="en-US" sz="1400" dirty="0">
                <a:solidFill>
                  <a:schemeClr val="accent2"/>
                </a:solidFill>
                <a:latin typeface="나눔바른고딕"/>
              </a:rPr>
              <a:t>팀</a:t>
            </a:r>
            <a:r>
              <a:rPr lang="en-US" altLang="ko-KR" sz="1400" dirty="0">
                <a:solidFill>
                  <a:schemeClr val="accent2"/>
                </a:solidFill>
                <a:latin typeface="나눔바른고딕"/>
              </a:rPr>
              <a:t> AAA BBB CCC DDD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260" y="266697"/>
            <a:ext cx="215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  <a:latin typeface="나눔바른고딕"/>
              </a:rPr>
              <a:t>2015</a:t>
            </a:r>
            <a:r>
              <a:rPr lang="ko-KR" altLang="en-US" sz="1400" dirty="0">
                <a:solidFill>
                  <a:schemeClr val="accent2"/>
                </a:solidFill>
                <a:latin typeface="나눔바른고딕"/>
              </a:rPr>
              <a:t>년도 봄학기</a:t>
            </a:r>
            <a:endParaRPr lang="en-US" altLang="ko-KR" sz="1400" dirty="0">
              <a:solidFill>
                <a:schemeClr val="accent2"/>
              </a:solidFill>
              <a:latin typeface="나눔바른고딕"/>
            </a:endParaRPr>
          </a:p>
          <a:p>
            <a:r>
              <a:rPr lang="ko-KR" altLang="en-US" sz="1400" dirty="0">
                <a:solidFill>
                  <a:schemeClr val="accent2"/>
                </a:solidFill>
                <a:latin typeface="나눔바른고딕"/>
              </a:rPr>
              <a:t>마케팅 관리 팀 프로젝트</a:t>
            </a:r>
            <a:endParaRPr lang="en-US" altLang="ko-KR" sz="1400" dirty="0">
              <a:solidFill>
                <a:schemeClr val="accent2"/>
              </a:solidFill>
              <a:latin typeface="나눔바른고딕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24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179484" y="579290"/>
            <a:ext cx="4245372" cy="5599389"/>
            <a:chOff x="1518664" y="503884"/>
            <a:chExt cx="4245372" cy="5599389"/>
          </a:xfrm>
        </p:grpSpPr>
        <p:sp>
          <p:nvSpPr>
            <p:cNvPr id="18" name="TextBox 17"/>
            <p:cNvSpPr txBox="1"/>
            <p:nvPr/>
          </p:nvSpPr>
          <p:spPr>
            <a:xfrm>
              <a:off x="1518664" y="503884"/>
              <a:ext cx="595036" cy="5189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cs typeface="+mn-cs"/>
                </a:rPr>
                <a:t>01</a:t>
              </a:r>
            </a:p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cs typeface="+mn-cs"/>
                </a:rPr>
                <a:t>02</a:t>
              </a:r>
            </a:p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cs typeface="+mn-cs"/>
                </a:rPr>
                <a:t>03</a:t>
              </a:r>
            </a:p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cs typeface="+mn-cs"/>
                </a:rPr>
                <a:t>04</a:t>
              </a:r>
              <a:endPara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기획의도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+mj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구성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+mj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기대효과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+mj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9518" y="5032524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향후 전망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SWOT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분석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STP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분석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데이터베이스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클래스</a:t>
              </a:r>
              <a:endPara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스토리보드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경제적 효과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사회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·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문화적 효과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22642" y="5450787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보완점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향후 전 망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cs typeface="+mn-cs"/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8B03A"/>
                </a:solidFill>
                <a:effectLst/>
                <a:uLnTx/>
                <a:uFillTx/>
                <a:latin typeface="나눔바른고딕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8B03A"/>
              </a:solidFill>
              <a:effectLst/>
              <a:uLnTx/>
              <a:uFillTx/>
              <a:latin typeface="나눔바른고딕"/>
              <a:cs typeface="+mn-cs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624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001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기획의도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67474" y="2044801"/>
            <a:ext cx="5728526" cy="3529010"/>
            <a:chOff x="642777" y="2143125"/>
            <a:chExt cx="5453224" cy="3529010"/>
          </a:xfrm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857500" y="3257550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바른고딕"/>
                  </a:rPr>
                  <a:t>S</a:t>
                </a:r>
                <a:endParaRPr lang="ko-KR" altLang="en-US" dirty="0">
                  <a:latin typeface="나눔바른고딕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바른고딕"/>
                  </a:rPr>
                  <a:t>W</a:t>
                </a:r>
                <a:endParaRPr lang="ko-KR" altLang="en-US" dirty="0">
                  <a:latin typeface="나눔바른고딕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42777" y="3967160"/>
              <a:ext cx="2657475" cy="1704975"/>
              <a:chOff x="642777" y="3795710"/>
              <a:chExt cx="2657475" cy="1704975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642777" y="3795710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862102" y="3867143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바른고딕"/>
                  </a:rPr>
                  <a:t>O</a:t>
                </a:r>
                <a:endParaRPr lang="ko-KR" altLang="en-US" dirty="0">
                  <a:latin typeface="나눔바른고딕"/>
                </a:endParaRPr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429000" y="3967159"/>
              <a:ext cx="2657475" cy="1704975"/>
              <a:chOff x="3429000" y="3795709"/>
              <a:chExt cx="2657475" cy="1704975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429000" y="3795709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505200" y="3867143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나눔바른고딕"/>
                  </a:rPr>
                  <a:t>T</a:t>
                </a:r>
                <a:endParaRPr lang="ko-KR" altLang="en-US" dirty="0">
                  <a:latin typeface="나눔바른고딕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57269" y="2297247"/>
              <a:ext cx="14026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85362" y="2297247"/>
              <a:ext cx="14026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7269" y="4249771"/>
              <a:ext cx="14026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94888" y="4249770"/>
              <a:ext cx="140266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latin typeface="나눔바른고딕"/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latin typeface="나눔바른고딕"/>
                <a:ea typeface="+mj-ea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613996" y="2957496"/>
            <a:ext cx="359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  <a:latin typeface="나눔바른고딕"/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  <a:latin typeface="나눔바른고딕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15211" y="3673576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나눔바른고딕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>
                <a:latin typeface="나눔바른고딕"/>
              </a:rPr>
              <a:t>popularised</a:t>
            </a:r>
            <a:r>
              <a:rPr lang="en-US" altLang="ko-KR" sz="1200" dirty="0">
                <a:latin typeface="나눔바른고딕"/>
              </a:rPr>
              <a:t> in the 1960s with the release of </a:t>
            </a:r>
            <a:r>
              <a:rPr lang="en-US" altLang="ko-KR" sz="1200" dirty="0" err="1">
                <a:latin typeface="나눔바른고딕"/>
              </a:rPr>
              <a:t>Letraset</a:t>
            </a:r>
            <a:r>
              <a:rPr lang="en-US" altLang="ko-KR" sz="1200" dirty="0">
                <a:latin typeface="나눔바른고딕"/>
              </a:rPr>
              <a:t> sheets containing Lorem Ipsum passages, and more recently with desktop publishing software like Aldus PageMaker including versions of Lorem Ipsum.</a:t>
            </a:r>
            <a:endParaRPr lang="ko-KR" altLang="en-US" sz="1200" dirty="0">
              <a:latin typeface="나눔바른고딕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6454058" y="21043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시장분석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STP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698606" y="1433581"/>
            <a:ext cx="4704047" cy="4704047"/>
            <a:chOff x="6505575" y="944363"/>
            <a:chExt cx="5460283" cy="5460283"/>
          </a:xfrm>
        </p:grpSpPr>
        <p:sp>
          <p:nvSpPr>
            <p:cNvPr id="9" name="직사각형 8"/>
            <p:cNvSpPr/>
            <p:nvPr/>
          </p:nvSpPr>
          <p:spPr>
            <a:xfrm>
              <a:off x="6753882" y="1311494"/>
              <a:ext cx="4860000" cy="4860000"/>
            </a:xfrm>
            <a:prstGeom prst="rect">
              <a:avLst/>
            </a:prstGeom>
            <a:pattFill prst="pct25">
              <a:fgClr>
                <a:schemeClr val="accent3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10161096" y="1719552"/>
              <a:ext cx="1085850" cy="1085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>
                  <a:latin typeface="나눔바른고딕"/>
                </a:rPr>
                <a:t>A</a:t>
              </a:r>
              <a:endParaRPr lang="ko-KR" altLang="en-US" sz="2800" b="1" dirty="0">
                <a:latin typeface="나눔바른고딕"/>
              </a:endParaRPr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V="1">
              <a:off x="9183882" y="944363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rot="5400000" flipV="1">
              <a:off x="9235717" y="1111968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/>
            <p:cNvSpPr/>
            <p:nvPr/>
          </p:nvSpPr>
          <p:spPr>
            <a:xfrm>
              <a:off x="9342444" y="2959546"/>
              <a:ext cx="714959" cy="71495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나눔바른고딕"/>
                </a:rPr>
                <a:t>C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  <a:latin typeface="나눔바른고딕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7919649" y="4244217"/>
              <a:ext cx="908375" cy="9083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나눔바른고딕"/>
                </a:rPr>
                <a:t>B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  <a:latin typeface="나눔바른고딕"/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289431" y="2535330"/>
              <a:ext cx="420553" cy="420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나눔바른고딕"/>
                </a:rPr>
                <a:t>D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  <a:latin typeface="나눔바른고딕"/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9427881" y="4087891"/>
              <a:ext cx="312652" cy="31265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나눔바른고딕"/>
                </a:rPr>
                <a:t>E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  <a:latin typeface="나눔바른고딕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1709" y="2957496"/>
            <a:ext cx="359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  <a:latin typeface="나눔바른고딕"/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  <a:latin typeface="나눔바른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924" y="3673576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나눔바른고딕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>
                <a:latin typeface="나눔바른고딕"/>
              </a:rPr>
              <a:t>popularised</a:t>
            </a:r>
            <a:r>
              <a:rPr lang="en-US" altLang="ko-KR" sz="1200" dirty="0">
                <a:latin typeface="나눔바른고딕"/>
              </a:rPr>
              <a:t> in the 1960s with the release of </a:t>
            </a:r>
            <a:r>
              <a:rPr lang="en-US" altLang="ko-KR" sz="1200" dirty="0" err="1">
                <a:latin typeface="나눔바른고딕"/>
              </a:rPr>
              <a:t>Letraset</a:t>
            </a:r>
            <a:r>
              <a:rPr lang="en-US" altLang="ko-KR" sz="1200" dirty="0">
                <a:latin typeface="나눔바른고딕"/>
              </a:rPr>
              <a:t> sheets containing Lorem Ipsum passages, and more recently with desktop publishing software like Aldus PageMaker including versions of Lorem Ipsum.</a:t>
            </a:r>
            <a:endParaRPr lang="ko-KR" altLang="en-US" sz="1200" dirty="0">
              <a:latin typeface="나눔바른고딕"/>
            </a:endParaRPr>
          </a:p>
        </p:txBody>
      </p:sp>
      <p:grpSp>
        <p:nvGrpSpPr>
          <p:cNvPr id="28" name="그룹 27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9" name="그룹 28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4" name="오각형 3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4" name="직선 연결선 23"/>
          <p:cNvCxnSpPr/>
          <p:nvPr/>
        </p:nvCxnSpPr>
        <p:spPr>
          <a:xfrm>
            <a:off x="6096000" y="202110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5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바른고딕"/>
              </a:rPr>
              <a:t>002</a:t>
            </a:r>
            <a:endParaRPr lang="ko-KR" altLang="en-US" sz="3200" dirty="0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/>
              </a:rPr>
              <a:t>인기요인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및 경제적 배경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보는 즐거움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대리만족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570097" y="1865291"/>
            <a:ext cx="4518585" cy="3374861"/>
            <a:chOff x="1187743" y="1183584"/>
            <a:chExt cx="4518585" cy="3374861"/>
          </a:xfrm>
        </p:grpSpPr>
        <p:sp>
          <p:nvSpPr>
            <p:cNvPr id="21" name="TextBox 20"/>
            <p:cNvSpPr txBox="1"/>
            <p:nvPr/>
          </p:nvSpPr>
          <p:spPr>
            <a:xfrm>
              <a:off x="1187743" y="1183584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01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7743" y="2110024"/>
              <a:ext cx="1531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02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구성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7743" y="3955201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03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기대효과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64933" y="2627773"/>
              <a:ext cx="3541394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데이터베이스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클래스</a:t>
              </a:r>
              <a:endPara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스토리보드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  <a:latin typeface="나눔바른고딕"/>
              </a:rPr>
              <a:t>CONTENTS</a:t>
            </a:r>
            <a:endParaRPr lang="ko-KR" altLang="en-US" sz="2400" b="1" dirty="0">
              <a:solidFill>
                <a:schemeClr val="accent2"/>
              </a:solidFill>
              <a:latin typeface="나눔바른고딕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바른고딕"/>
              </a:rPr>
              <a:t>02 </a:t>
            </a:r>
            <a:r>
              <a:rPr lang="ko-KR" altLang="en-US" dirty="0">
                <a:solidFill>
                  <a:schemeClr val="bg1"/>
                </a:solidFill>
                <a:latin typeface="나눔바른고딕"/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사회 및 경제적 배경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보는 즐거움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대리만족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</p:grpSpPr>
        <p:grpSp>
          <p:nvGrpSpPr>
            <p:cNvPr id="22" name="그룹 2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7" name="오각형 26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159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및 경제적 배경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4355383" y="17995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70236" y="2957496"/>
            <a:ext cx="359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  <a:latin typeface="나눔바른고딕"/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  <a:latin typeface="나눔바른고딕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1451" y="3673576"/>
            <a:ext cx="6517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나눔바른고딕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>
                <a:latin typeface="나눔바른고딕"/>
              </a:rPr>
              <a:t>popularised</a:t>
            </a:r>
            <a:r>
              <a:rPr lang="en-US" altLang="ko-KR" sz="1200" dirty="0">
                <a:latin typeface="나눔바른고딕"/>
              </a:rPr>
              <a:t> in the 1960s with the release of </a:t>
            </a:r>
            <a:r>
              <a:rPr lang="en-US" altLang="ko-KR" sz="1200" dirty="0" err="1">
                <a:latin typeface="나눔바른고딕"/>
              </a:rPr>
              <a:t>Letraset</a:t>
            </a:r>
            <a:r>
              <a:rPr lang="en-US" altLang="ko-KR" sz="1200" dirty="0">
                <a:latin typeface="나눔바른고딕"/>
              </a:rPr>
              <a:t> sheets containing Lorem Ipsum passages, and more recently with desktop publishing software like Aldus PageMaker including versions of Lorem Ipsum.</a:t>
            </a:r>
            <a:endParaRPr lang="ko-KR" altLang="en-US" sz="1200" dirty="0">
              <a:latin typeface="나눔바른고딕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보는 즐거움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22343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5065" y="188907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나눔바른고딕"/>
              </a:rPr>
              <a:t>Delicious</a:t>
            </a:r>
            <a:endParaRPr lang="ko-KR" altLang="en-US" sz="2800" b="1" dirty="0">
              <a:solidFill>
                <a:schemeClr val="bg1"/>
              </a:solidFill>
              <a:latin typeface="나눔바른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90" y="2150684"/>
            <a:ext cx="2558619" cy="2665228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105349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  <a:latin typeface="나눔바른고딕"/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  <a:latin typeface="나눔바른고딕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96521" y="2113692"/>
              <a:ext cx="105349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  <a:latin typeface="나눔바른고딕"/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  <a:latin typeface="나눔바른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944583" y="2230649"/>
            <a:ext cx="4280033" cy="2215992"/>
            <a:chOff x="3969983" y="2113692"/>
            <a:chExt cx="4280033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969983" y="2113693"/>
              <a:ext cx="1053494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  <a:latin typeface="나눔바른고딕"/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  <a:latin typeface="나눔바른고딕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96521" y="2113692"/>
              <a:ext cx="1053495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  <a:latin typeface="나눔바른고딕"/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  <a:latin typeface="나눔바른고딕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75878" y="2967335"/>
            <a:ext cx="1418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집중</a:t>
            </a:r>
            <a:endParaRPr lang="en-US" altLang="ko-KR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77087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대리만족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013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891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바른고딕"/>
              </a:rPr>
              <a:t>003</a:t>
            </a:r>
            <a:endParaRPr lang="ko-KR" altLang="en-US" sz="3200" dirty="0">
              <a:solidFill>
                <a:schemeClr val="bg1"/>
              </a:solidFill>
              <a:latin typeface="나눔바른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  <a:latin typeface="나눔바른고딕"/>
              </a:rPr>
              <a:t>파급효과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경제적 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1" y="2028818"/>
            <a:ext cx="5041343" cy="35210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1775" y="2390775"/>
            <a:ext cx="15616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>
                    <a:lumMod val="75000"/>
                  </a:schemeClr>
                </a:solidFill>
                <a:latin typeface="나눔바른고딕"/>
              </a:rPr>
              <a:t>82%</a:t>
            </a:r>
            <a:endParaRPr lang="ko-KR" altLang="en-US" sz="5400" b="1" dirty="0">
              <a:solidFill>
                <a:schemeClr val="accent2">
                  <a:lumMod val="75000"/>
                </a:schemeClr>
              </a:solidFill>
              <a:latin typeface="나눔바른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6683" y="3198167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나눔바른고딕"/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  <a:latin typeface="나눔바른고딕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81775" y="3750862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>
                <a:latin typeface="나눔바른고딕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>
                <a:latin typeface="나눔바른고딕"/>
              </a:rPr>
              <a:t>popularised</a:t>
            </a:r>
            <a:r>
              <a:rPr lang="en-US" altLang="ko-KR" sz="1200" dirty="0">
                <a:latin typeface="나눔바른고딕"/>
              </a:rPr>
              <a:t> in the 1960s with the release of </a:t>
            </a:r>
            <a:r>
              <a:rPr lang="en-US" altLang="ko-KR" sz="1200" dirty="0" err="1">
                <a:latin typeface="나눔바른고딕"/>
              </a:rPr>
              <a:t>Letraset</a:t>
            </a:r>
            <a:r>
              <a:rPr lang="en-US" altLang="ko-KR" sz="1200" dirty="0">
                <a:latin typeface="나눔바른고딕"/>
              </a:rPr>
              <a:t> sheets containing Lorem Ipsum passages, and more recently with desktop publishing software like Aldus PageMaker including versions of Lorem Ipsum.</a:t>
            </a:r>
            <a:endParaRPr lang="ko-KR" altLang="en-US" sz="1200" dirty="0">
              <a:latin typeface="나눔바른고딕"/>
            </a:endParaRPr>
          </a:p>
        </p:txBody>
      </p:sp>
      <p:sp>
        <p:nvSpPr>
          <p:cNvPr id="4" name="위쪽 화살표 3"/>
          <p:cNvSpPr/>
          <p:nvPr/>
        </p:nvSpPr>
        <p:spPr>
          <a:xfrm>
            <a:off x="8082321" y="2266770"/>
            <a:ext cx="526782" cy="840367"/>
          </a:xfrm>
          <a:prstGeom prst="upArrow">
            <a:avLst>
              <a:gd name="adj1" fmla="val 50000"/>
              <a:gd name="adj2" fmla="val 9894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·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문화적 효과</a:t>
            </a:r>
          </a:p>
        </p:txBody>
      </p:sp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562188959"/>
              </p:ext>
            </p:extLst>
          </p:nvPr>
        </p:nvGraphicFramePr>
        <p:xfrm>
          <a:off x="-239179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1169281792"/>
              </p:ext>
            </p:extLst>
          </p:nvPr>
        </p:nvGraphicFramePr>
        <p:xfrm>
          <a:off x="3879573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2105360422"/>
              </p:ext>
            </p:extLst>
          </p:nvPr>
        </p:nvGraphicFramePr>
        <p:xfrm>
          <a:off x="8063947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99144" y="3155765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  <a:latin typeface="나눔바른고딕"/>
              </a:rPr>
              <a:t>XX%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  <a:latin typeface="나눔바른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47090" y="3155765"/>
            <a:ext cx="104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  <a:latin typeface="나눔바른고딕"/>
              </a:rPr>
              <a:t>YY%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  <a:latin typeface="나눔바른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93433" y="3155764"/>
            <a:ext cx="10406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  <a:latin typeface="나눔바른고딕"/>
              </a:rPr>
              <a:t>ZZ%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  <a:latin typeface="나눔바른고딕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72781" y="5717002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/>
              </a:rPr>
              <a:t>출처 </a:t>
            </a:r>
            <a:r>
              <a:rPr lang="en-US" altLang="ko-KR" sz="1200" dirty="0">
                <a:latin typeface="나눔바른고딕"/>
              </a:rPr>
              <a:t>: CCC </a:t>
            </a:r>
            <a:endParaRPr lang="ko-KR" altLang="en-US" sz="1200" dirty="0">
              <a:latin typeface="나눔바른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6625" y="5013140"/>
            <a:ext cx="1168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  <a:latin typeface="나눔바른고딕"/>
              </a:rPr>
              <a:t>13,258</a:t>
            </a:r>
            <a:endParaRPr lang="ko-KR" altLang="en-US" sz="2400" dirty="0">
              <a:solidFill>
                <a:schemeClr val="tx2"/>
              </a:solidFill>
              <a:latin typeface="나눔바른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82968" y="5013140"/>
            <a:ext cx="1168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  <a:latin typeface="나눔바른고딕"/>
              </a:rPr>
              <a:t>14,253</a:t>
            </a:r>
            <a:endParaRPr lang="ko-KR" altLang="en-US" sz="2400" dirty="0">
              <a:solidFill>
                <a:schemeClr val="tx2"/>
              </a:solidFill>
              <a:latin typeface="나눔바른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29311" y="5013140"/>
            <a:ext cx="1168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  <a:latin typeface="나눔바른고딕"/>
              </a:rPr>
              <a:t>15,629</a:t>
            </a:r>
            <a:endParaRPr lang="ko-KR" altLang="en-US" sz="2400" dirty="0">
              <a:solidFill>
                <a:schemeClr val="tx2"/>
              </a:solidFill>
              <a:latin typeface="나눔바른고딕"/>
            </a:endParaRPr>
          </a:p>
        </p:txBody>
      </p:sp>
      <p:grpSp>
        <p:nvGrpSpPr>
          <p:cNvPr id="15" name="그룹 1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6" name="그룹 1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5" name="오각형 24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8" name="직선 연결선 27"/>
          <p:cNvCxnSpPr/>
          <p:nvPr/>
        </p:nvCxnSpPr>
        <p:spPr>
          <a:xfrm>
            <a:off x="1029115" y="557370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188157" y="5584802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347199" y="5595903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05597" y="5733701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/>
              </a:rPr>
              <a:t>출처 </a:t>
            </a:r>
            <a:r>
              <a:rPr lang="en-US" altLang="ko-KR" sz="1200" dirty="0">
                <a:latin typeface="나눔바른고딕"/>
              </a:rPr>
              <a:t>: BBB</a:t>
            </a:r>
            <a:endParaRPr lang="ko-KR" altLang="en-US" sz="1200" dirty="0">
              <a:latin typeface="나눔바른고딕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31421" y="5672598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바른고딕"/>
              </a:rPr>
              <a:t>출처 </a:t>
            </a:r>
            <a:r>
              <a:rPr lang="en-US" altLang="ko-KR" sz="1200" dirty="0">
                <a:latin typeface="나눔바른고딕"/>
              </a:rPr>
              <a:t>: AAA</a:t>
            </a:r>
            <a:endParaRPr lang="ko-KR" altLang="en-US" sz="1200" dirty="0">
              <a:latin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128138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917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나눔바른고딕"/>
                </a:rPr>
                <a:t>004</a:t>
              </a:r>
              <a:endParaRPr lang="ko-KR" altLang="en-US" sz="3200" dirty="0">
                <a:solidFill>
                  <a:schemeClr val="bg1"/>
                </a:solidFill>
                <a:latin typeface="나눔바른고딕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9623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나눔바른고딕"/>
                </a:rPr>
                <a:t>향후 전망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향후 전망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보완점</a:t>
            </a:r>
          </a:p>
        </p:txBody>
      </p:sp>
      <p:sp>
        <p:nvSpPr>
          <p:cNvPr id="40" name="타원 39"/>
          <p:cNvSpPr/>
          <p:nvPr/>
        </p:nvSpPr>
        <p:spPr>
          <a:xfrm>
            <a:off x="7315200" y="1952625"/>
            <a:ext cx="3514725" cy="3514725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1362074" y="1943097"/>
            <a:ext cx="3514725" cy="351472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64814" y="3479153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나눔바른고딕"/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  <a:latin typeface="나눔바른고딕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120259" y="1730371"/>
            <a:ext cx="3940176" cy="3940176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032021" y="3512577"/>
              <a:ext cx="2160888" cy="411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  <a:latin typeface="나눔바른고딕"/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  <a:latin typeface="나눔바른고딕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276430" y="3522012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  <a:latin typeface="나눔바른고딕"/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  <a:latin typeface="나눔바른고딕"/>
            </a:endParaRP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906416"/>
            <a:ext cx="4639627" cy="35063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0" y="3299722"/>
            <a:ext cx="1712532" cy="17125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19" y="1906416"/>
            <a:ext cx="1055414" cy="1053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49" y="3734772"/>
            <a:ext cx="1277482" cy="1277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1" y="3734772"/>
            <a:ext cx="1176862" cy="11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31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나눔바른고딕"/>
              </a:rPr>
              <a:t>향후 전망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0" y="1861645"/>
            <a:ext cx="3429000" cy="34290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368625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r="28254"/>
          <a:stretch/>
        </p:blipFill>
        <p:spPr>
          <a:xfrm>
            <a:off x="4380600" y="18616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5021827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0509"/>
          <a:stretch/>
        </p:blipFill>
        <p:spPr>
          <a:xfrm>
            <a:off x="8080460" y="18598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8675029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612442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226257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858103" y="602276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4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2192000" cy="73152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20015" y="1790700"/>
            <a:ext cx="4951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바른고딕"/>
                <a:cs typeface="Times New Roman" panose="02020603050405020304" pitchFamily="18" charset="0"/>
              </a:rPr>
              <a:t>PowerPoint Cooking</a:t>
            </a:r>
            <a:endParaRPr lang="ko-KR" altLang="en-US" sz="4000" b="1" dirty="0">
              <a:solidFill>
                <a:schemeClr val="bg1"/>
              </a:solidFill>
              <a:latin typeface="나눔바른고딕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그룹 38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0" name="그룹 39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44" name="오각형 4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085663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15720" y="1790700"/>
            <a:ext cx="3560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나눔바른고딕"/>
                <a:cs typeface="Times New Roman" panose="02020603050405020304" pitchFamily="18" charset="0"/>
              </a:rPr>
              <a:t>Coming Soon!</a:t>
            </a:r>
            <a:endParaRPr lang="ko-KR" altLang="en-US" sz="4000" b="1" dirty="0">
              <a:solidFill>
                <a:schemeClr val="bg1"/>
              </a:solidFill>
              <a:latin typeface="나눔바른고딕"/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5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데이터베이스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937" y="1660070"/>
            <a:ext cx="7660413" cy="43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클래스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" name="그룹 10"/>
          <p:cNvGrpSpPr/>
          <p:nvPr/>
        </p:nvGrpSpPr>
        <p:grpSpPr>
          <a:xfrm>
            <a:off x="2242091" y="1754441"/>
            <a:ext cx="2962752" cy="1957855"/>
            <a:chOff x="812414" y="1464614"/>
            <a:chExt cx="2791636" cy="1704975"/>
          </a:xfrm>
        </p:grpSpPr>
        <p:sp>
          <p:nvSpPr>
            <p:cNvPr id="80" name="직사각형 79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  <a:latin typeface="나눔바른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MemberVO</a:t>
              </a:r>
              <a:endParaRPr lang="en-US" altLang="ko-KR" dirty="0" smtClean="0">
                <a:latin typeface="나눔바른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MemeberDAO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MemberDAOimpl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회원 정보 관리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748309" y="1754442"/>
            <a:ext cx="2962752" cy="1957855"/>
            <a:chOff x="812414" y="1464614"/>
            <a:chExt cx="2791636" cy="1704975"/>
          </a:xfrm>
        </p:grpSpPr>
        <p:sp>
          <p:nvSpPr>
            <p:cNvPr id="93" name="직사각형 92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  <a:latin typeface="나눔바른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PlaceVO</a:t>
              </a:r>
              <a:endParaRPr lang="en-US" altLang="ko-KR" dirty="0" smtClean="0">
                <a:latin typeface="나눔바른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나눔바른고딕"/>
                </a:rPr>
                <a:t>Place</a:t>
              </a: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DAO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나눔바른고딕"/>
                </a:rPr>
                <a:t>Place</a:t>
              </a: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DAOimpl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식당 정보 관리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242091" y="4164270"/>
            <a:ext cx="2962752" cy="1957855"/>
            <a:chOff x="812414" y="1464614"/>
            <a:chExt cx="2791636" cy="1704975"/>
          </a:xfrm>
        </p:grpSpPr>
        <p:sp>
          <p:nvSpPr>
            <p:cNvPr id="96" name="직사각형 95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  <a:latin typeface="나눔바른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ReviewVO</a:t>
              </a:r>
              <a:endParaRPr lang="en-US" altLang="ko-KR" dirty="0" smtClean="0">
                <a:latin typeface="나눔바른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나눔바른고딕"/>
                </a:rPr>
                <a:t>Review</a:t>
              </a: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DAO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ReviewDAOimpl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리뷰 정보 관리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6748309" y="4164271"/>
            <a:ext cx="2962752" cy="1957855"/>
            <a:chOff x="812414" y="1464614"/>
            <a:chExt cx="2791636" cy="1704975"/>
          </a:xfrm>
        </p:grpSpPr>
        <p:sp>
          <p:nvSpPr>
            <p:cNvPr id="99" name="직사각형 98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  <a:latin typeface="나눔바른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  <a:latin typeface="나눔바른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ProjectService</a:t>
              </a:r>
              <a:endParaRPr lang="en-US" altLang="ko-KR" dirty="0" smtClean="0">
                <a:latin typeface="나눔바른고딕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ProjectController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나눔바른고딕"/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    (</a:t>
              </a:r>
              <a:r>
                <a:rPr lang="ko-KR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서블릿</a:t>
              </a:r>
              <a:r>
                <a:rPr lang="en-US" altLang="ko-KR" dirty="0" smtClean="0">
                  <a:solidFill>
                    <a:schemeClr val="tx1"/>
                  </a:solidFill>
                  <a:latin typeface="나눔바른고딕"/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  <a:latin typeface="나눔바른고딕"/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클라이언트 요청 처리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42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스토리보드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40" y="2484922"/>
            <a:ext cx="4945589" cy="26357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23" y="2484922"/>
            <a:ext cx="4954784" cy="264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2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스토리보드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1721387"/>
            <a:ext cx="743044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46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스토리보드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1951755"/>
            <a:ext cx="743043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75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62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스토리보드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/>
                </a:endParaRPr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00" y="1632857"/>
            <a:ext cx="7430439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03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1567</TotalTime>
  <Words>729</Words>
  <Application>Microsoft Office PowerPoint</Application>
  <PresentationFormat>와이드스크린</PresentationFormat>
  <Paragraphs>162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0" baseType="lpstr">
      <vt:lpstr>Noto Sans CJK KR Thin</vt:lpstr>
      <vt:lpstr>나눔바른고딕</vt:lpstr>
      <vt:lpstr>나눔바른고딕 UltraLight</vt:lpstr>
      <vt:lpstr>Arial</vt:lpstr>
      <vt:lpstr>Times New Roman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142</cp:revision>
  <dcterms:created xsi:type="dcterms:W3CDTF">2015-04-14T11:49:33Z</dcterms:created>
  <dcterms:modified xsi:type="dcterms:W3CDTF">2020-02-19T07:58:40Z</dcterms:modified>
</cp:coreProperties>
</file>